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1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3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8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6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6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9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6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614D3-9456-48CD-B039-98E14610384E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2044-2340-4F96-9DDE-5145FCE0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Transcendentalism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w</a:t>
            </a:r>
            <a:r>
              <a:rPr lang="en-US" dirty="0" smtClean="0">
                <a:solidFill>
                  <a:srgbClr val="0070C0"/>
                </a:solidFill>
                <a:latin typeface="Adobe Garamond Pro Bold" pitchFamily="18" charset="0"/>
              </a:rPr>
              <a:t>ho, what, where, why, and when</a:t>
            </a:r>
            <a:endParaRPr lang="en-US" dirty="0">
              <a:solidFill>
                <a:srgbClr val="0070C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Who?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Mostly well-educated New Englanders</a:t>
            </a:r>
          </a:p>
          <a:p>
            <a:endParaRPr lang="en-US" dirty="0" smtClean="0"/>
          </a:p>
          <a:p>
            <a:r>
              <a:rPr lang="en-US" dirty="0" smtClean="0">
                <a:latin typeface="Bernard MT Condensed" panose="02050806060905020404" pitchFamily="18" charset="0"/>
              </a:rPr>
              <a:t>Ralph Waldo Emerson and his pals</a:t>
            </a:r>
          </a:p>
          <a:p>
            <a:endParaRPr lang="en-US" dirty="0" smtClean="0">
              <a:latin typeface="Bernard MT Condensed" panose="02050806060905020404" pitchFamily="18" charset="0"/>
            </a:endParaRPr>
          </a:p>
          <a:p>
            <a:r>
              <a:rPr lang="en-US" dirty="0" smtClean="0">
                <a:latin typeface="Bernard MT Condensed" panose="02050806060905020404" pitchFamily="18" charset="0"/>
              </a:rPr>
              <a:t>Henry David Thoreau (Emerson’s pal)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What?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Bernard MT Condensed" panose="02050806060905020404" pitchFamily="18" charset="0"/>
              </a:rPr>
              <a:t>A philosophy which holds that basic truths can be reached through </a:t>
            </a:r>
            <a:r>
              <a:rPr lang="en-US" sz="2400" b="1" i="1" dirty="0" smtClean="0">
                <a:latin typeface="Bernard MT Condensed" panose="02050806060905020404" pitchFamily="18" charset="0"/>
              </a:rPr>
              <a:t>intuition </a:t>
            </a:r>
            <a:r>
              <a:rPr lang="en-US" sz="2400" dirty="0" smtClean="0">
                <a:latin typeface="Bernard MT Condensed" panose="02050806060905020404" pitchFamily="18" charset="0"/>
              </a:rPr>
              <a:t>rather than through reason 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One must go beyond, or </a:t>
            </a:r>
            <a:r>
              <a:rPr lang="en-US" sz="2400" b="1" i="1" dirty="0" smtClean="0">
                <a:latin typeface="Bernard MT Condensed" panose="02050806060905020404" pitchFamily="18" charset="0"/>
              </a:rPr>
              <a:t>transcend</a:t>
            </a:r>
            <a:r>
              <a:rPr lang="en-US" sz="2400" dirty="0" smtClean="0">
                <a:latin typeface="Bernard MT Condensed" panose="02050806060905020404" pitchFamily="18" charset="0"/>
              </a:rPr>
              <a:t>, what their reason and senses tell them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Through </a:t>
            </a:r>
            <a:r>
              <a:rPr lang="en-US" sz="2400" b="1" i="1" dirty="0" smtClean="0">
                <a:latin typeface="Bernard MT Condensed" panose="02050806060905020404" pitchFamily="18" charset="0"/>
              </a:rPr>
              <a:t>intuition</a:t>
            </a:r>
            <a:r>
              <a:rPr lang="en-US" sz="2400" i="1" dirty="0" smtClean="0">
                <a:latin typeface="Bernard MT Condensed" panose="02050806060905020404" pitchFamily="18" charset="0"/>
              </a:rPr>
              <a:t> </a:t>
            </a:r>
            <a:r>
              <a:rPr lang="en-US" sz="2400" dirty="0" smtClean="0">
                <a:latin typeface="Bernard MT Condensed" panose="02050806060905020404" pitchFamily="18" charset="0"/>
              </a:rPr>
              <a:t>we know truths that go beyond our senses, science, and technology 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Intuition is the “highest power of the Soul,” and “never reasons, never proves, it simply perceives.”  -Emerson             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85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Where?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nard MT Condensed" panose="02050806060905020404" pitchFamily="18" charset="0"/>
              </a:rPr>
              <a:t>Concord, Mass. (near Boston)</a:t>
            </a:r>
          </a:p>
          <a:p>
            <a:r>
              <a:rPr lang="en-US" sz="4800" dirty="0" smtClean="0">
                <a:latin typeface="Bernard MT Condensed" panose="02050806060905020404" pitchFamily="18" charset="0"/>
              </a:rPr>
              <a:t>Walden Pond</a:t>
            </a:r>
          </a:p>
        </p:txBody>
      </p:sp>
    </p:spTree>
    <p:extLst>
      <p:ext uri="{BB962C8B-B14F-4D97-AF65-F5344CB8AC3E}">
        <p14:creationId xmlns:p14="http://schemas.microsoft.com/office/powerpoint/2010/main" val="369091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Why?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NOT?!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Move away from Enlightenment </a:t>
            </a:r>
            <a:r>
              <a:rPr lang="en-US" sz="1200" dirty="0" smtClean="0">
                <a:latin typeface="Bernard MT Condensed" panose="02050806060905020404" pitchFamily="18" charset="0"/>
              </a:rPr>
              <a:t>(logic, reason) </a:t>
            </a:r>
            <a:r>
              <a:rPr lang="en-US" sz="2400" dirty="0" smtClean="0">
                <a:latin typeface="Bernard MT Condensed" panose="02050806060905020404" pitchFamily="18" charset="0"/>
              </a:rPr>
              <a:t>into Romantic </a:t>
            </a:r>
            <a:r>
              <a:rPr lang="en-US" sz="1200" dirty="0" smtClean="0">
                <a:latin typeface="Bernard MT Condensed" panose="02050806060905020404" pitchFamily="18" charset="0"/>
              </a:rPr>
              <a:t>(senses, intuition, nature)</a:t>
            </a:r>
          </a:p>
          <a:p>
            <a:r>
              <a:rPr lang="en-US" sz="2400" dirty="0">
                <a:latin typeface="Bernard MT Condensed" panose="02050806060905020404" pitchFamily="18" charset="0"/>
              </a:rPr>
              <a:t>R</a:t>
            </a:r>
            <a:r>
              <a:rPr lang="en-US" sz="2400" dirty="0" smtClean="0">
                <a:latin typeface="Bernard MT Condensed" panose="02050806060905020404" pitchFamily="18" charset="0"/>
              </a:rPr>
              <a:t>ebellion from status quo </a:t>
            </a:r>
            <a:r>
              <a:rPr lang="en-US" sz="2000" dirty="0" smtClean="0">
                <a:latin typeface="Bernard MT Condensed" panose="02050806060905020404" pitchFamily="18" charset="0"/>
              </a:rPr>
              <a:t>(And from England &amp; Europe)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Creating an uniquely American body of thought and literature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Struggling to define spirituality and religion </a:t>
            </a:r>
            <a:r>
              <a:rPr lang="en-US" sz="1800" dirty="0" smtClean="0">
                <a:latin typeface="Bernard MT Condensed" panose="02050806060905020404" pitchFamily="18" charset="0"/>
              </a:rPr>
              <a:t>(Emerson studied translations of Hindu and Buddhist scripture  &amp; saw </a:t>
            </a:r>
            <a:r>
              <a:rPr lang="en-US" sz="1800" b="1" dirty="0" smtClean="0">
                <a:latin typeface="Bernard MT Condensed" panose="02050806060905020404" pitchFamily="18" charset="0"/>
              </a:rPr>
              <a:t>truth </a:t>
            </a:r>
            <a:r>
              <a:rPr lang="en-US" sz="1800" dirty="0" smtClean="0">
                <a:latin typeface="Bernard MT Condensed" panose="02050806060905020404" pitchFamily="18" charset="0"/>
              </a:rPr>
              <a:t>in them)</a:t>
            </a:r>
          </a:p>
          <a:p>
            <a:r>
              <a:rPr lang="en-US" sz="2400" dirty="0" smtClean="0">
                <a:latin typeface="Bernard MT Condensed" panose="02050806060905020404" pitchFamily="18" charset="0"/>
              </a:rPr>
              <a:t>Questioning and criticizing Christian and Jewish scriptures </a:t>
            </a:r>
            <a:r>
              <a:rPr lang="en-US" sz="1800" dirty="0" smtClean="0">
                <a:latin typeface="Bernard MT Condensed" panose="02050806060905020404" pitchFamily="18" charset="0"/>
              </a:rPr>
              <a:t>(Are they the only truth?)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06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When?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nard MT Condensed" panose="02050806060905020404" pitchFamily="18" charset="0"/>
              </a:rPr>
              <a:t>1830’s-1840’s</a:t>
            </a:r>
            <a:endParaRPr lang="en-US" sz="9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But wait!  There’s more.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Bernard MT Condensed" panose="02050806060905020404" pitchFamily="18" charset="0"/>
              </a:rPr>
              <a:t>Most Transcendentalists were involved in social reform (abolition, feminism…)due to their belief that </a:t>
            </a:r>
            <a:r>
              <a:rPr lang="en-US" sz="2800" b="1" dirty="0" smtClean="0">
                <a:latin typeface="Bernard MT Condensed" panose="02050806060905020404" pitchFamily="18" charset="0"/>
              </a:rPr>
              <a:t>ALL </a:t>
            </a:r>
            <a:r>
              <a:rPr lang="en-US" sz="2800" dirty="0" smtClean="0">
                <a:latin typeface="Bernard MT Condensed" panose="02050806060905020404" pitchFamily="18" charset="0"/>
              </a:rPr>
              <a:t>people had a soul and access to divine inspiration, and they sought and loved freedom, knowledge, and truth.</a:t>
            </a:r>
          </a:p>
          <a:p>
            <a:endParaRPr lang="en-US" sz="2800" dirty="0" smtClean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The key word there was </a:t>
            </a:r>
            <a:r>
              <a:rPr lang="en-US" sz="2800" b="1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ALL </a:t>
            </a:r>
            <a:r>
              <a:rPr lang="en-US" sz="2800" b="1" dirty="0" smtClean="0">
                <a:latin typeface="Bernard MT Condensed" panose="02050806060905020404" pitchFamily="18" charset="0"/>
              </a:rPr>
              <a:t>.</a:t>
            </a:r>
          </a:p>
          <a:p>
            <a:endParaRPr lang="en-US" sz="2800" b="1" dirty="0" smtClean="0">
              <a:latin typeface="Bernard MT Condensed" panose="02050806060905020404" pitchFamily="18" charset="0"/>
            </a:endParaRPr>
          </a:p>
          <a:p>
            <a:r>
              <a:rPr lang="en-US" sz="2800" dirty="0" smtClean="0">
                <a:latin typeface="Bernard MT Condensed" panose="02050806060905020404" pitchFamily="18" charset="0"/>
              </a:rPr>
              <a:t>Their emphasis on self-knowledge inspired increased psychological understanding of character in American literature.</a:t>
            </a:r>
            <a:endParaRPr lang="en-US" sz="28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262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Transcendentalism</vt:lpstr>
      <vt:lpstr>Who?</vt:lpstr>
      <vt:lpstr>What?</vt:lpstr>
      <vt:lpstr>Where?</vt:lpstr>
      <vt:lpstr>Why?</vt:lpstr>
      <vt:lpstr>When?</vt:lpstr>
      <vt:lpstr>But wait!  There’s more.</vt:lpstr>
    </vt:vector>
  </TitlesOfParts>
  <Company>Wethersfield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hsstaff</dc:creator>
  <cp:lastModifiedBy>hsstaff</cp:lastModifiedBy>
  <cp:revision>13</cp:revision>
  <dcterms:created xsi:type="dcterms:W3CDTF">2014-09-10T12:55:58Z</dcterms:created>
  <dcterms:modified xsi:type="dcterms:W3CDTF">2014-09-10T18:00:28Z</dcterms:modified>
</cp:coreProperties>
</file>